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1ED"/>
    <a:srgbClr val="FF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CB7C-B6CF-4B32-8FE8-CA412291A09C}" type="datetimeFigureOut">
              <a:rPr lang="en-US" smtClean="0"/>
              <a:t>11/3/2015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8103D-9E1D-4905-9D18-05CE245CC3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44266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D6A20-22A6-484C-9356-7C881434242C}" type="datetimeFigureOut">
              <a:rPr lang="en-US" smtClean="0"/>
              <a:t>11/3/2015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49400" y="838200"/>
            <a:ext cx="3759200" cy="2819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3886200"/>
            <a:ext cx="5486400" cy="4572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A4878-FDE7-4851-AA90-1CE295DD1B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74185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13664D3-F719-4A22-8307-B43217227B1D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4878-FDE7-4851-AA90-1CE295DD1B4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92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Develetech Industries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48703A8-9A8B-46FE-BB84-AEC0EA7C2F56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4878-FDE7-4851-AA90-1CE295DD1B4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021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2ACDF2-1925-40B1-9D90-BD344268A90C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72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4C4C5E-092B-4C8A-9AB8-A7F4932F8FF3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48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1AC118-67FA-4F16-A8F1-B556B8784568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7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45070E-2F8C-4414-B17F-5FBDFB2E310B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37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48B3C4-D791-4F70-B86D-18967F9540E3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8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A20857-8554-48B2-9D0D-A2AA8ECF3BB0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2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53A50-5564-4144-B108-E2DAC47AB7E0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3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A035F0-0D37-448E-8FE4-4468589E0CC2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2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6CF0CA-37B2-4886-845B-59E990F52E36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69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80E39B-6790-46E2-9139-95A02672AA2F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1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F29211-6E92-4925-A565-FCEBA3495B1E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9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rgbClr val="FF6D00">
                <a:lumMod val="60000"/>
                <a:lumOff val="40000"/>
                <a:alpha val="54000"/>
              </a:srgbClr>
            </a:gs>
            <a:gs pos="91000">
              <a:schemeClr val="tx2">
                <a:alpha val="92000"/>
                <a:lumMod val="42000"/>
                <a:lumOff val="58000"/>
              </a:schemeClr>
            </a:gs>
            <a:gs pos="21000">
              <a:schemeClr val="accent1">
                <a:tint val="44500"/>
                <a:satMod val="160000"/>
                <a:alpha val="62000"/>
                <a:lumMod val="91000"/>
              </a:schemeClr>
            </a:gs>
            <a:gs pos="100000">
              <a:schemeClr val="tx1">
                <a:alpha val="73000"/>
                <a:lumMod val="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15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A28B1-3266-4B93-A83C-B7F02708D6E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586"/>
          <a:stretch/>
        </p:blipFill>
        <p:spPr>
          <a:xfrm>
            <a:off x="6324600" y="152400"/>
            <a:ext cx="2743200" cy="685800"/>
          </a:xfrm>
          <a:prstGeom prst="rect">
            <a:avLst/>
          </a:prstGeom>
          <a:solidFill>
            <a:schemeClr val="tx2">
              <a:lumMod val="40000"/>
              <a:lumOff val="60000"/>
              <a:alpha val="10000"/>
            </a:schemeClr>
          </a:solidFill>
          <a:ln w="12700">
            <a:solidFill>
              <a:schemeClr val="bg1">
                <a:alpha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5457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Product Launch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It Means to 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74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Visions Now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259" y="2862262"/>
            <a:ext cx="6666541" cy="17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0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Spring lineup is here!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 Ready!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0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Visions Now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37" y="1458876"/>
            <a:ext cx="2132614" cy="22912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167" y="1604609"/>
            <a:ext cx="1287304" cy="19997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342" y="1531743"/>
            <a:ext cx="1477848" cy="21455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87" y="3799999"/>
            <a:ext cx="3036093" cy="237220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056" y="3519374"/>
            <a:ext cx="769144" cy="239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10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Products!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rtl="0"/>
            <a:r>
              <a:rPr lang="en-US" smtClean="0"/>
              <a:t>The Knomatico: our lightest, fastest, most powerful tablet yet. </a:t>
            </a:r>
            <a:endParaRPr lang="en-US"/>
          </a:p>
          <a:p>
            <a:pPr lvl="0" rtl="0"/>
            <a:r>
              <a:rPr lang="en-US" smtClean="0"/>
              <a:t>The GeoExis: a lightning-fast mobile phone that supports our new Integrated Gaming Platform (IGP).</a:t>
            </a:r>
            <a:endParaRPr lang="en-US"/>
          </a:p>
          <a:p>
            <a:pPr lvl="0" rtl="0"/>
            <a:r>
              <a:rPr lang="en-US" dirty="0" smtClean="0"/>
              <a:t>The </a:t>
            </a:r>
            <a:r>
              <a:rPr lang="en-US" dirty="0" err="1" smtClean="0"/>
              <a:t>Handia</a:t>
            </a:r>
            <a:r>
              <a:rPr lang="en-US" smtClean="0"/>
              <a:t>: the most advanced web-based TV experience on the market.</a:t>
            </a:r>
            <a:endParaRPr lang="en-US"/>
          </a:p>
          <a:p>
            <a:pPr lvl="0" rtl="0"/>
            <a:r>
              <a:rPr lang="en-US" dirty="0" smtClean="0"/>
              <a:t>The </a:t>
            </a:r>
            <a:r>
              <a:rPr lang="en-US" dirty="0" err="1" smtClean="0"/>
              <a:t>Melius</a:t>
            </a:r>
            <a:r>
              <a:rPr lang="en-US" dirty="0" smtClean="0"/>
              <a:t>: powerful for IGP gaming, smart for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6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means to 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 to Know Our New Family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60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Them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 information is in the Releases folder on your department’s shared drive</a:t>
            </a:r>
          </a:p>
          <a:p>
            <a:r>
              <a:rPr lang="en-US" dirty="0" smtClean="0"/>
              <a:t>Selling points and branding information are in the Marketing folder</a:t>
            </a:r>
          </a:p>
          <a:p>
            <a:r>
              <a:rPr lang="en-US" dirty="0" smtClean="0"/>
              <a:t>The Wiki will have the latest updates—check often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463006"/>
            <a:ext cx="2819400" cy="280035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09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Prepare to Talk Them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All existing clients—starting tomorrow</a:t>
            </a:r>
          </a:p>
          <a:p>
            <a:r>
              <a:rPr lang="en-US" dirty="0" smtClean="0"/>
              <a:t>Potential new </a:t>
            </a:r>
            <a:r>
              <a:rPr lang="en-US" dirty="0"/>
              <a:t>clients—starting </a:t>
            </a:r>
            <a:r>
              <a:rPr lang="en-US" dirty="0" smtClean="0"/>
              <a:t>early next week</a:t>
            </a:r>
          </a:p>
          <a:p>
            <a:r>
              <a:rPr lang="en-US" dirty="0" smtClean="0"/>
              <a:t>Media </a:t>
            </a:r>
            <a:r>
              <a:rPr lang="en-US" dirty="0"/>
              <a:t>outlets—this </a:t>
            </a:r>
            <a:r>
              <a:rPr lang="en-US" dirty="0" smtClean="0"/>
              <a:t>Thursday</a:t>
            </a:r>
          </a:p>
          <a:p>
            <a:r>
              <a:rPr lang="en-US" dirty="0" smtClean="0"/>
              <a:t>Friends and </a:t>
            </a:r>
            <a:r>
              <a:rPr lang="en-US" dirty="0"/>
              <a:t>family—ASAP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Start the Buzz Now!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362200"/>
            <a:ext cx="3886200" cy="291650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92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Formulas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value for Gross Margin (GM) </a:t>
            </a:r>
            <a:r>
              <a:rPr lang="en-US" sz="2800" dirty="0" smtClean="0"/>
              <a:t>is arrived at by subtracting </a:t>
            </a:r>
            <a:r>
              <a:rPr lang="en-US" sz="2800" dirty="0"/>
              <a:t>the Cost of Goods (CG) </a:t>
            </a:r>
            <a:r>
              <a:rPr lang="en-US" sz="2800" dirty="0" smtClean="0"/>
              <a:t>from Total </a:t>
            </a:r>
            <a:r>
              <a:rPr lang="en-US" sz="2800" dirty="0"/>
              <a:t>Sales (</a:t>
            </a:r>
            <a:r>
              <a:rPr lang="en-US" sz="2800" dirty="0" smtClean="0"/>
              <a:t>TS)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 value </a:t>
            </a:r>
            <a:r>
              <a:rPr lang="en-US" sz="2800" dirty="0" smtClean="0"/>
              <a:t>for </a:t>
            </a:r>
            <a:r>
              <a:rPr lang="en-US" sz="2800" dirty="0"/>
              <a:t>Inventory Turnover (IT) is arrived at by dividing Net Sales (NS) by the Average Retail Stock (ARS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Develetech</a:t>
            </a:r>
            <a:r>
              <a:rPr lang="en-US" dirty="0" smtClean="0"/>
              <a:t> Industries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678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Brace for Tomorrow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Projected sales are huge</a:t>
            </a:r>
          </a:p>
          <a:p>
            <a:r>
              <a:rPr lang="en-US" dirty="0" smtClean="0"/>
              <a:t>All production facilities are at 100%</a:t>
            </a:r>
          </a:p>
          <a:p>
            <a:r>
              <a:rPr lang="en-US" dirty="0" smtClean="0"/>
              <a:t>Shipping partners are on standby</a:t>
            </a:r>
          </a:p>
          <a:p>
            <a:r>
              <a:rPr lang="en-US" dirty="0" smtClean="0"/>
              <a:t>New sales reps are in place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Are You Ready?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133600"/>
            <a:ext cx="3875723" cy="3229769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Develetech Industries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5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271</Words>
  <Application>Microsoft Office PowerPoint</Application>
  <PresentationFormat>On-screen Show (4:3)</PresentationFormat>
  <Paragraphs>59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New Product Launch</vt:lpstr>
      <vt:lpstr>The Spring lineup is here!</vt:lpstr>
      <vt:lpstr>New Visions Now</vt:lpstr>
      <vt:lpstr>The New Products!</vt:lpstr>
      <vt:lpstr>What This means to me</vt:lpstr>
      <vt:lpstr>Know Them Now</vt:lpstr>
      <vt:lpstr>Prepare to Talk Them Up</vt:lpstr>
      <vt:lpstr>Formulas to Remember</vt:lpstr>
      <vt:lpstr>Brace for Tomorrow</vt:lpstr>
      <vt:lpstr>New Visions Now</vt:lpstr>
    </vt:vector>
  </TitlesOfParts>
  <Company>elementk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Barnosky</dc:creator>
  <cp:lastModifiedBy>Jack fuller</cp:lastModifiedBy>
  <cp:revision>27</cp:revision>
  <dcterms:created xsi:type="dcterms:W3CDTF">2012-08-06T18:45:32Z</dcterms:created>
  <dcterms:modified xsi:type="dcterms:W3CDTF">2015-11-03T02:12:07Z</dcterms:modified>
</cp:coreProperties>
</file>